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4" r:id="rId3"/>
    <p:sldId id="268" r:id="rId4"/>
    <p:sldId id="257" r:id="rId5"/>
    <p:sldId id="266" r:id="rId6"/>
    <p:sldId id="265" r:id="rId7"/>
    <p:sldId id="262" r:id="rId8"/>
    <p:sldId id="263" r:id="rId9"/>
    <p:sldId id="261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4463E-06A1-442C-B1DE-E02186573BE0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DA4B2-713C-4192-A0CE-816E203E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70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DA4B2-713C-4192-A0CE-816E203EA1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130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496944" cy="266429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направлена </a:t>
            </a:r>
            <a:r>
              <a:rPr lang="ru-RU" sz="2400" dirty="0"/>
              <a:t>на </a:t>
            </a:r>
            <a:r>
              <a:rPr lang="ru-RU" sz="2400" dirty="0" smtClean="0"/>
              <a:t>консолидацию (объединение) </a:t>
            </a:r>
            <a:r>
              <a:rPr lang="ru-RU" sz="2400" dirty="0"/>
              <a:t>усилий педагогов и родителей по развитию гражданской позиции у детей, начиная с дошкольного возраста. </a:t>
            </a:r>
            <a:endParaRPr lang="ru-RU" sz="2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574" y="764704"/>
            <a:ext cx="8784976" cy="936104"/>
          </a:xfrm>
        </p:spPr>
        <p:txBody>
          <a:bodyPr>
            <a:normAutofit/>
          </a:bodyPr>
          <a:lstStyle/>
          <a:p>
            <a:r>
              <a:rPr lang="ru-RU" sz="3600" b="1" dirty="0"/>
              <a:t>Технология «Социальная акция» </a:t>
            </a:r>
            <a:endParaRPr lang="ru-RU" sz="3300" b="1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47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1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424936" cy="47525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Социальная акция – один из видов социальной деятельности, целями которой могут быть: привлечение внимания общества к существующей социальной проблеме, привлечение внимания общества к какой-либо дате, какому-либо событию. </a:t>
            </a:r>
            <a:endParaRPr lang="ru-RU" dirty="0" smtClean="0"/>
          </a:p>
          <a:p>
            <a:pPr algn="just"/>
            <a:r>
              <a:rPr lang="ru-RU" dirty="0" smtClean="0"/>
              <a:t>Социальная </a:t>
            </a:r>
            <a:r>
              <a:rPr lang="ru-RU" dirty="0"/>
              <a:t>акция — это особый вид распространяемой некоммерческой информации, направленной на достижение определенных социальных целей. </a:t>
            </a:r>
            <a:endParaRPr lang="ru-RU" dirty="0" smtClean="0"/>
          </a:p>
          <a:p>
            <a:pPr algn="just"/>
            <a:r>
              <a:rPr lang="ru-RU" dirty="0" smtClean="0"/>
              <a:t>По </a:t>
            </a:r>
            <a:r>
              <a:rPr lang="ru-RU" dirty="0"/>
              <a:t>сути, социальная акция — это привлечение внимания людей к определенной проблеме, попыткам заставить задуматься.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41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04168"/>
          </a:xfrm>
        </p:spPr>
        <p:txBody>
          <a:bodyPr>
            <a:noAutofit/>
          </a:bodyPr>
          <a:lstStyle/>
          <a:p>
            <a:r>
              <a:rPr lang="ru-RU" sz="4400" b="1" dirty="0"/>
              <a:t>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Создание благоприятных условий для позитивной социализации;</a:t>
            </a:r>
          </a:p>
          <a:p>
            <a:pPr algn="just"/>
            <a:endParaRPr lang="ru-RU" sz="3200" dirty="0" smtClean="0">
              <a:solidFill>
                <a:srgbClr val="00206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Приобщение к общепринятым нормам и правилам взаимоотношения с детьми разного возраста и взрослыми;</a:t>
            </a:r>
          </a:p>
          <a:p>
            <a:pPr marL="0" indent="0" algn="just"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Формирование у детей основ личности будущего гражданина.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229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Планируемые результаты: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78497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Акции социального характера </a:t>
            </a:r>
          </a:p>
          <a:p>
            <a:pPr marL="0" indent="0">
              <a:buNone/>
            </a:pPr>
            <a:r>
              <a:rPr lang="ru-RU" sz="2000" b="1" dirty="0" smtClean="0"/>
              <a:t>Для детей:</a:t>
            </a:r>
          </a:p>
          <a:p>
            <a:r>
              <a:rPr lang="ru-RU" sz="2000" dirty="0" smtClean="0"/>
              <a:t>открывают </a:t>
            </a:r>
            <a:r>
              <a:rPr lang="ru-RU" sz="2000" dirty="0"/>
              <a:t>для себя новые знания, </a:t>
            </a:r>
            <a:r>
              <a:rPr lang="ru-RU" sz="2000" dirty="0" smtClean="0"/>
              <a:t>делают выводы;</a:t>
            </a:r>
          </a:p>
          <a:p>
            <a:r>
              <a:rPr lang="ru-RU" sz="2000" dirty="0" smtClean="0"/>
              <a:t>приобретают </a:t>
            </a:r>
            <a:r>
              <a:rPr lang="ru-RU" sz="2000" dirty="0"/>
              <a:t>социальный опыт взаимодействия с окружающим </a:t>
            </a:r>
            <a:r>
              <a:rPr lang="ru-RU" sz="2000" dirty="0" smtClean="0"/>
              <a:t>миром</a:t>
            </a:r>
            <a:r>
              <a:rPr lang="ru-RU" sz="2000" dirty="0"/>
              <a:t>;</a:t>
            </a:r>
            <a:endParaRPr lang="ru-RU" sz="2000" dirty="0" smtClean="0"/>
          </a:p>
          <a:p>
            <a:r>
              <a:rPr lang="ru-RU" sz="2000" dirty="0" smtClean="0"/>
              <a:t>Приобретают   опыт взаимодействия </a:t>
            </a:r>
            <a:r>
              <a:rPr lang="ru-RU" sz="2000" dirty="0"/>
              <a:t>со сверстниками и </a:t>
            </a:r>
            <a:r>
              <a:rPr lang="ru-RU" sz="2000" dirty="0" smtClean="0"/>
              <a:t>взрослыми</a:t>
            </a:r>
            <a:r>
              <a:rPr lang="ru-RU" sz="2000" dirty="0"/>
              <a:t>;</a:t>
            </a:r>
            <a:endParaRPr lang="ru-RU" sz="2000" dirty="0" smtClean="0"/>
          </a:p>
          <a:p>
            <a:r>
              <a:rPr lang="ru-RU" sz="2000" dirty="0" smtClean="0"/>
              <a:t>Способствуют  развитию </a:t>
            </a:r>
            <a:r>
              <a:rPr lang="ru-RU" sz="2000" dirty="0"/>
              <a:t>нравственных и личностных качеств дошкольников</a:t>
            </a:r>
            <a:r>
              <a:rPr lang="ru-RU" sz="2000" dirty="0" smtClean="0"/>
              <a:t>;</a:t>
            </a:r>
          </a:p>
          <a:p>
            <a:r>
              <a:rPr lang="ru-RU" sz="2000" dirty="0"/>
              <a:t>Создают условия для творческой самореализации </a:t>
            </a:r>
            <a:r>
              <a:rPr lang="ru-RU" sz="2000" dirty="0" smtClean="0"/>
              <a:t>ребенка.</a:t>
            </a:r>
          </a:p>
          <a:p>
            <a:pPr marL="0" indent="0">
              <a:buNone/>
            </a:pPr>
            <a:r>
              <a:rPr lang="ru-RU" sz="2000" b="1" dirty="0" smtClean="0"/>
              <a:t>Для родителей</a:t>
            </a:r>
            <a:endParaRPr lang="ru-RU" sz="2000" b="1" dirty="0"/>
          </a:p>
          <a:p>
            <a:r>
              <a:rPr lang="ru-RU" sz="2000" dirty="0" smtClean="0"/>
              <a:t> создается </a:t>
            </a:r>
            <a:r>
              <a:rPr lang="ru-RU" sz="2000" dirty="0"/>
              <a:t>благоприятная среда для повышения количества контактов родителей с педагогами, </a:t>
            </a:r>
            <a:endParaRPr lang="ru-RU" sz="2000" dirty="0" smtClean="0"/>
          </a:p>
          <a:p>
            <a:r>
              <a:rPr lang="ru-RU" sz="2000" dirty="0" smtClean="0"/>
              <a:t>формируются </a:t>
            </a:r>
            <a:r>
              <a:rPr lang="ru-RU" sz="2000" dirty="0"/>
              <a:t>положительные отношения родителей к учреждению, </a:t>
            </a:r>
            <a:endParaRPr lang="ru-RU" sz="2000" dirty="0" smtClean="0"/>
          </a:p>
          <a:p>
            <a:r>
              <a:rPr lang="ru-RU" sz="2000" dirty="0" smtClean="0"/>
              <a:t>вырастает </a:t>
            </a:r>
            <a:r>
              <a:rPr lang="ru-RU" sz="2000" dirty="0"/>
              <a:t>потребность в организации семейного досуга.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0418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80920" cy="48245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Системность</a:t>
            </a:r>
            <a:r>
              <a:rPr lang="ru-RU" sz="3200" dirty="0"/>
              <a:t>, последовательность 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 Согласованность</a:t>
            </a:r>
            <a:r>
              <a:rPr lang="ru-RU" sz="3200" dirty="0"/>
              <a:t>. 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Мероприятие </a:t>
            </a:r>
            <a:r>
              <a:rPr lang="ru-RU" sz="3200" dirty="0"/>
              <a:t>оформляются документально, 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Отсутствие </a:t>
            </a:r>
            <a:r>
              <a:rPr lang="ru-RU" sz="3200" dirty="0"/>
              <a:t>духа соревнования. 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 Безопасность</a:t>
            </a:r>
            <a:r>
              <a:rPr lang="ru-RU" sz="3200" dirty="0"/>
              <a:t>. </a:t>
            </a:r>
            <a:r>
              <a:rPr lang="ru-RU" sz="3200" dirty="0" smtClean="0"/>
              <a:t> </a:t>
            </a:r>
            <a:endParaRPr lang="ru-RU" sz="3200" dirty="0"/>
          </a:p>
          <a:p>
            <a:r>
              <a:rPr lang="ru-RU" sz="3200" dirty="0" smtClean="0"/>
              <a:t>Принцип </a:t>
            </a:r>
            <a:r>
              <a:rPr lang="ru-RU" sz="3200" dirty="0"/>
              <a:t>самореализации. 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Принцип </a:t>
            </a:r>
            <a:r>
              <a:rPr lang="ru-RU" sz="3200" dirty="0"/>
              <a:t>наглядности и зрелищности. </a:t>
            </a:r>
            <a:r>
              <a:rPr lang="ru-RU" sz="3200" dirty="0" smtClean="0"/>
              <a:t> </a:t>
            </a:r>
            <a:endParaRPr lang="ru-RU" sz="3200" dirty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20922" y="357728"/>
            <a:ext cx="500122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buClr>
                <a:srgbClr val="D16349"/>
              </a:buClr>
              <a:buSzPct val="85000"/>
            </a:pPr>
            <a:r>
              <a:rPr lang="ru-RU" sz="3300" b="1" dirty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Принципы:</a:t>
            </a:r>
          </a:p>
        </p:txBody>
      </p:sp>
    </p:spTree>
    <p:extLst>
      <p:ext uri="{BB962C8B-B14F-4D97-AF65-F5344CB8AC3E}">
        <p14:creationId xmlns:p14="http://schemas.microsoft.com/office/powerpoint/2010/main" val="360120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I. </a:t>
            </a:r>
            <a:r>
              <a:rPr lang="ru-RU" b="1" dirty="0"/>
              <a:t>Н</a:t>
            </a:r>
            <a:r>
              <a:rPr lang="ru-RU" b="1" dirty="0" smtClean="0"/>
              <a:t>акопительный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разработка </a:t>
            </a:r>
            <a:r>
              <a:rPr lang="ru-RU" dirty="0"/>
              <a:t>плана по достижению цели, сбор информации, объём и накопление материала, смета </a:t>
            </a:r>
            <a:r>
              <a:rPr lang="ru-RU" dirty="0" smtClean="0"/>
              <a:t>расходов;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II. </a:t>
            </a:r>
            <a:r>
              <a:rPr lang="ru-RU" b="1" dirty="0" smtClean="0"/>
              <a:t>Организационный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определение </a:t>
            </a:r>
            <a:r>
              <a:rPr lang="ru-RU" dirty="0"/>
              <a:t>стратегии и возможных мер решения проблемы, генерирование идей, их анализ, </a:t>
            </a:r>
            <a:r>
              <a:rPr lang="ru-RU" dirty="0" smtClean="0"/>
              <a:t>оценка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III. </a:t>
            </a:r>
            <a:r>
              <a:rPr lang="ru-RU" b="1" dirty="0" smtClean="0"/>
              <a:t>Практический </a:t>
            </a:r>
          </a:p>
          <a:p>
            <a:pPr marL="0" indent="0">
              <a:buNone/>
            </a:pPr>
            <a:r>
              <a:rPr lang="ru-RU" dirty="0" smtClean="0"/>
              <a:t>т.е</a:t>
            </a:r>
            <a:r>
              <a:rPr lang="ru-RU" dirty="0"/>
              <a:t>. </a:t>
            </a:r>
            <a:r>
              <a:rPr lang="ru-RU" dirty="0" err="1"/>
              <a:t>деятельностный</a:t>
            </a:r>
            <a:r>
              <a:rPr lang="ru-RU" dirty="0"/>
              <a:t>, выполнение плана </a:t>
            </a:r>
            <a:r>
              <a:rPr lang="ru-RU" dirty="0" smtClean="0"/>
              <a:t>деятельности;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IV. </a:t>
            </a:r>
            <a:r>
              <a:rPr lang="ru-RU" b="1" dirty="0" smtClean="0"/>
              <a:t>Аналитический </a:t>
            </a:r>
            <a:endParaRPr lang="en-US" b="1" dirty="0" smtClean="0"/>
          </a:p>
          <a:p>
            <a:pPr marL="0" indent="0">
              <a:buNone/>
            </a:pPr>
            <a:r>
              <a:rPr lang="ru-RU" dirty="0" smtClean="0"/>
              <a:t>подведение </a:t>
            </a:r>
            <a:r>
              <a:rPr lang="ru-RU" dirty="0"/>
              <a:t>итогов, рефлексия. Может проходить в форме награждения, изготовление фотоальбома, видеофильма, изготовление книжек-самоделок, проведение выставок и т.д</a:t>
            </a:r>
            <a:r>
              <a:rPr lang="ru-RU" dirty="0" smtClean="0"/>
              <a:t>..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68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Виды </a:t>
            </a:r>
            <a:r>
              <a:rPr lang="ru-RU" b="1" dirty="0" smtClean="0"/>
              <a:t>акций: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147248" cy="50691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/>
              <a:t> И</a:t>
            </a:r>
            <a:r>
              <a:rPr lang="ru-RU" b="1" i="1" dirty="0" smtClean="0"/>
              <a:t>сследовательские</a:t>
            </a:r>
          </a:p>
          <a:p>
            <a:pPr marL="0" indent="0" algn="just">
              <a:buNone/>
            </a:pPr>
            <a:r>
              <a:rPr lang="ru-RU" dirty="0" smtClean="0"/>
              <a:t>проведение </a:t>
            </a:r>
            <a:r>
              <a:rPr lang="ru-RU" dirty="0"/>
              <a:t>опроса разных групп населения;  </a:t>
            </a:r>
            <a:endParaRPr lang="ru-RU" dirty="0" smtClean="0"/>
          </a:p>
          <a:p>
            <a:pPr algn="just"/>
            <a:r>
              <a:rPr lang="ru-RU" b="1" i="1" dirty="0"/>
              <a:t>Б</a:t>
            </a:r>
            <a:r>
              <a:rPr lang="ru-RU" b="1" i="1" dirty="0" smtClean="0"/>
              <a:t>лаготворительные</a:t>
            </a:r>
            <a:r>
              <a:rPr lang="ru-RU" dirty="0"/>
              <a:t> 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сбор </a:t>
            </a:r>
            <a:r>
              <a:rPr lang="ru-RU" dirty="0"/>
              <a:t>вещей, книг и т. п. для передачи их целевой группе;  </a:t>
            </a:r>
            <a:endParaRPr lang="ru-RU" dirty="0" smtClean="0"/>
          </a:p>
          <a:p>
            <a:pPr algn="just"/>
            <a:r>
              <a:rPr lang="ru-RU" b="1" i="1" dirty="0"/>
              <a:t>С</a:t>
            </a:r>
            <a:r>
              <a:rPr lang="ru-RU" b="1" i="1" dirty="0" smtClean="0"/>
              <a:t>оциально–педагогически</a:t>
            </a:r>
            <a:r>
              <a:rPr lang="ru-RU" dirty="0" smtClean="0"/>
              <a:t>е</a:t>
            </a:r>
            <a:r>
              <a:rPr lang="ru-RU" dirty="0"/>
              <a:t> 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воздействующие </a:t>
            </a:r>
            <a:r>
              <a:rPr lang="ru-RU" dirty="0"/>
              <a:t>на изменение сознания, поведения, отношения определенной категории населения к чему – либо  </a:t>
            </a:r>
            <a:endParaRPr lang="ru-RU" dirty="0" smtClean="0"/>
          </a:p>
          <a:p>
            <a:pPr algn="just"/>
            <a:r>
              <a:rPr lang="ru-RU" b="1" i="1" dirty="0" smtClean="0"/>
              <a:t>Патриотические</a:t>
            </a:r>
          </a:p>
          <a:p>
            <a:pPr marL="0" indent="0" algn="just">
              <a:buNone/>
            </a:pPr>
            <a:r>
              <a:rPr lang="ru-RU" dirty="0" smtClean="0"/>
              <a:t>воспитывающие </a:t>
            </a:r>
            <a:r>
              <a:rPr lang="ru-RU" dirty="0"/>
              <a:t>любовь и уважение к Родине, ее истории: прошлому и настоящему;   </a:t>
            </a:r>
            <a:endParaRPr lang="ru-RU" dirty="0" smtClean="0"/>
          </a:p>
          <a:p>
            <a:pPr algn="just"/>
            <a:r>
              <a:rPr lang="ru-RU" b="1" i="1" dirty="0" smtClean="0"/>
              <a:t>Социокультурные</a:t>
            </a:r>
          </a:p>
          <a:p>
            <a:pPr marL="0" indent="0" algn="just">
              <a:buNone/>
            </a:pPr>
            <a:r>
              <a:rPr lang="ru-RU" dirty="0" smtClean="0"/>
              <a:t>влияющие </a:t>
            </a:r>
            <a:r>
              <a:rPr lang="ru-RU" dirty="0"/>
              <a:t>на уровень культуры, воспитывающие интерес к своей национальной культуре.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243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</a:t>
            </a:r>
            <a:r>
              <a:rPr lang="ru-RU" b="1" dirty="0" smtClean="0"/>
              <a:t>оциально–педагогические</a:t>
            </a:r>
            <a:r>
              <a:rPr lang="ru-RU" b="1" dirty="0"/>
              <a:t> </a:t>
            </a:r>
            <a:r>
              <a:rPr lang="ru-RU" b="1" dirty="0" smtClean="0"/>
              <a:t>: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325584"/>
              </p:ext>
            </p:extLst>
          </p:nvPr>
        </p:nvGraphicFramePr>
        <p:xfrm>
          <a:off x="323528" y="1700808"/>
          <a:ext cx="8424936" cy="438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10390"/>
                <a:gridCol w="4914546"/>
              </a:tblGrid>
              <a:tr h="3388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 акций</a:t>
                      </a:r>
                      <a:endParaRPr lang="ru-RU" dirty="0"/>
                    </a:p>
                  </a:txBody>
                  <a:tcPr/>
                </a:tc>
              </a:tr>
              <a:tr h="338882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экология /</a:t>
                      </a:r>
                    </a:p>
                    <a:p>
                      <a:r>
                        <a:rPr lang="ru-RU" dirty="0" smtClean="0"/>
                        <a:t>природоохранная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«Братья наши меньшие», «Покормим птиц зимой», «Птичья столовая», «Вредный целлофан», «Красная книга природы»</a:t>
                      </a:r>
                    </a:p>
                  </a:txBody>
                  <a:tcPr/>
                </a:tc>
              </a:tr>
              <a:tr h="338882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социальный мир/ </a:t>
                      </a:r>
                    </a:p>
                    <a:p>
                      <a:r>
                        <a:rPr lang="ru-RU" dirty="0" smtClean="0"/>
                        <a:t>Профилактические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ПДД, ЗОЖ </a:t>
                      </a:r>
                    </a:p>
                  </a:txBody>
                  <a:tcPr/>
                </a:tc>
              </a:tr>
              <a:tr h="338882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социальный мир / </a:t>
                      </a:r>
                    </a:p>
                    <a:p>
                      <a:r>
                        <a:rPr lang="ru-RU" dirty="0" smtClean="0"/>
                        <a:t>Трудовые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«Чистые дорожки» «Чистый двор», </a:t>
                      </a:r>
                    </a:p>
                  </a:txBody>
                  <a:tcPr/>
                </a:tc>
              </a:tr>
              <a:tr h="338882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социальный мир / </a:t>
                      </a:r>
                    </a:p>
                    <a:p>
                      <a:r>
                        <a:rPr lang="ru-RU" dirty="0" smtClean="0"/>
                        <a:t>значимые даты и праздники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«Для любимой мамочки», «День рождения А.С. Пушкина», «День Победы», «Добрые дела к Новому году»</a:t>
                      </a:r>
                      <a:endParaRPr lang="ru-RU" dirty="0"/>
                    </a:p>
                  </a:txBody>
                  <a:tcPr/>
                </a:tc>
              </a:tr>
              <a:tr h="338882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социальный мир /</a:t>
                      </a:r>
                    </a:p>
                    <a:p>
                      <a:r>
                        <a:rPr lang="ru-RU" dirty="0" smtClean="0"/>
                        <a:t>Помощь людям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«Подарки от друзей», «Доброе сердце», «Открытка для ветерана», «Будем помнить», «Помоги другому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079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Памятка по проведению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социально </a:t>
            </a:r>
            <a:r>
              <a:rPr lang="ru-RU" b="1" dirty="0"/>
              <a:t>- значимой </a:t>
            </a:r>
            <a:r>
              <a:rPr lang="ru-RU" b="1" dirty="0" smtClean="0"/>
              <a:t>акции: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6137" y="1700808"/>
            <a:ext cx="8494335" cy="4572000"/>
          </a:xfrm>
        </p:spPr>
        <p:txBody>
          <a:bodyPr>
            <a:normAutofit fontScale="70000" lnSpcReduction="20000"/>
          </a:bodyPr>
          <a:lstStyle/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проблему, тему;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целевой аудитории планируется акция;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Обозначьте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акции;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детьми на каждом этапе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(накопительный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организационный, практический, итоговый);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взаимодействия с родителями воспитанников 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(консультации, беседы, анкетирование, домашние задание, конкурсы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Проведите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запланированное мероприятие;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 акции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(листовка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плакат, обращение).</a:t>
            </a:r>
          </a:p>
          <a:p>
            <a:pPr marL="0" indent="0">
              <a:buNone/>
            </a:pP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акции следует учитывать возрастные и индивидуальные особенности детей, которые участвуют в акции. Им должны быть понятны цель, смысл мероприятия и конечный результат.</a:t>
            </a:r>
          </a:p>
          <a:p>
            <a:pPr lvl="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95422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395</Words>
  <Application>Microsoft Office PowerPoint</Application>
  <PresentationFormat>Экран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Технология «Социальная акция» </vt:lpstr>
      <vt:lpstr>Презентация PowerPoint</vt:lpstr>
      <vt:lpstr>Задачи:</vt:lpstr>
      <vt:lpstr>Планируемые результаты:</vt:lpstr>
      <vt:lpstr>Презентация PowerPoint</vt:lpstr>
      <vt:lpstr>Этапы:</vt:lpstr>
      <vt:lpstr>Виды акций: </vt:lpstr>
      <vt:lpstr>Социально–педагогические :</vt:lpstr>
      <vt:lpstr>Памятка по проведению  социально - значимой акции: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Sdf</dc:creator>
  <cp:lastModifiedBy>Sdf</cp:lastModifiedBy>
  <cp:revision>10</cp:revision>
  <dcterms:created xsi:type="dcterms:W3CDTF">2018-09-11T02:05:10Z</dcterms:created>
  <dcterms:modified xsi:type="dcterms:W3CDTF">2018-11-08T03:46:29Z</dcterms:modified>
</cp:coreProperties>
</file>